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/>
          <a:srcRect t="9968" r="-44" b="6329"/>
          <a:stretch>
            <a:fillRect/>
          </a:stretch>
        </p:blipFill>
        <p:spPr>
          <a:xfrm>
            <a:off x="1393190" y="61595"/>
            <a:ext cx="10062845" cy="6734810"/>
          </a:xfrm>
          <a:prstGeom prst="rect">
            <a:avLst/>
          </a:prstGeom>
        </p:spPr>
      </p:pic>
      <p:sp>
        <p:nvSpPr>
          <p:cNvPr id="9" name="上箭头 8"/>
          <p:cNvSpPr/>
          <p:nvPr/>
        </p:nvSpPr>
        <p:spPr>
          <a:xfrm rot="9540000">
            <a:off x="8584565" y="530860"/>
            <a:ext cx="245745" cy="66675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761480" y="398145"/>
            <a:ext cx="1989455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新用户在此注册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9720" y="229870"/>
            <a:ext cx="814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附件</a:t>
            </a:r>
            <a:r>
              <a:rPr lang="en-US" alt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rcRect t="9944" r="682" b="6314"/>
          <a:stretch>
            <a:fillRect/>
          </a:stretch>
        </p:blipFill>
        <p:spPr>
          <a:xfrm>
            <a:off x="1212850" y="60325"/>
            <a:ext cx="9989820" cy="67379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8555" y="4252595"/>
            <a:ext cx="1782445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</a:rPr>
              <a:t>填写登录信息和用户基本信息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" name="上箭头 5"/>
          <p:cNvSpPr/>
          <p:nvPr/>
        </p:nvSpPr>
        <p:spPr>
          <a:xfrm rot="7500000">
            <a:off x="2043430" y="4715510"/>
            <a:ext cx="427355" cy="89852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上箭头 9"/>
          <p:cNvSpPr/>
          <p:nvPr/>
        </p:nvSpPr>
        <p:spPr>
          <a:xfrm rot="2340000">
            <a:off x="2072005" y="3522980"/>
            <a:ext cx="328295" cy="70675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3"/>
          <p:cNvPicPr>
            <a:picLocks noChangeAspect="1"/>
          </p:cNvPicPr>
          <p:nvPr/>
        </p:nvPicPr>
        <p:blipFill>
          <a:blip r:embed="rId1"/>
          <a:srcRect t="56688" r="-1023" b="6732"/>
          <a:stretch>
            <a:fillRect/>
          </a:stretch>
        </p:blipFill>
        <p:spPr>
          <a:xfrm>
            <a:off x="1087755" y="2524760"/>
            <a:ext cx="10161270" cy="2943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64970" y="1643380"/>
            <a:ext cx="2014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填写企业基本信息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上箭头 5"/>
          <p:cNvSpPr/>
          <p:nvPr/>
        </p:nvSpPr>
        <p:spPr>
          <a:xfrm rot="10800000">
            <a:off x="2464435" y="2106930"/>
            <a:ext cx="414655" cy="60515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上箭头 6"/>
          <p:cNvSpPr/>
          <p:nvPr/>
        </p:nvSpPr>
        <p:spPr>
          <a:xfrm rot="4440000">
            <a:off x="4917440" y="3952875"/>
            <a:ext cx="396240" cy="79184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701290" y="4087495"/>
            <a:ext cx="18916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确保资料无误后，点击“立即注册”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4"/>
          <p:cNvPicPr>
            <a:picLocks noChangeAspect="1"/>
          </p:cNvPicPr>
          <p:nvPr/>
        </p:nvPicPr>
        <p:blipFill>
          <a:blip r:embed="rId1"/>
          <a:srcRect l="-177" t="9794" r="-44" b="6274"/>
          <a:stretch>
            <a:fillRect/>
          </a:stretch>
        </p:blipFill>
        <p:spPr>
          <a:xfrm>
            <a:off x="1056005" y="52705"/>
            <a:ext cx="10080625" cy="6753225"/>
          </a:xfrm>
          <a:prstGeom prst="rect">
            <a:avLst/>
          </a:prstGeom>
        </p:spPr>
      </p:pic>
      <p:sp>
        <p:nvSpPr>
          <p:cNvPr id="7" name="上箭头 6"/>
          <p:cNvSpPr/>
          <p:nvPr/>
        </p:nvSpPr>
        <p:spPr>
          <a:xfrm>
            <a:off x="6644640" y="2907030"/>
            <a:ext cx="260350" cy="35496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917190" y="713740"/>
            <a:ext cx="1924685" cy="13220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rgbClr val="FF0000"/>
                </a:solidFill>
              </a:rPr>
              <a:t>1.</a:t>
            </a:r>
            <a:r>
              <a:rPr lang="zh-CN" altLang="en-US" sz="1600">
                <a:solidFill>
                  <a:srgbClr val="FF0000"/>
                </a:solidFill>
              </a:rPr>
              <a:t>点击</a:t>
            </a:r>
            <a:r>
              <a:rPr lang="en-US" altLang="zh-CN" sz="1600">
                <a:solidFill>
                  <a:srgbClr val="FF0000"/>
                </a:solidFill>
              </a:rPr>
              <a:t>“</a:t>
            </a:r>
            <a:r>
              <a:rPr lang="zh-CN" altLang="en-US" sz="1600">
                <a:solidFill>
                  <a:srgbClr val="FF0000"/>
                </a:solidFill>
              </a:rPr>
              <a:t>数据填报</a:t>
            </a:r>
            <a:r>
              <a:rPr lang="en-US" altLang="zh-CN" sz="1600">
                <a:solidFill>
                  <a:srgbClr val="FF0000"/>
                </a:solidFill>
              </a:rPr>
              <a:t>”</a:t>
            </a:r>
            <a:r>
              <a:rPr lang="zh-CN" altLang="en-US" sz="1600">
                <a:solidFill>
                  <a:srgbClr val="FF0000"/>
                </a:solidFill>
              </a:rPr>
              <a:t>后，填写企业基本信息和合同信用管理，</a:t>
            </a:r>
            <a:r>
              <a:rPr lang="zh-CN" altLang="en-US" sz="1600">
                <a:solidFill>
                  <a:srgbClr val="FF0000"/>
                </a:solidFill>
                <a:sym typeface="+mn-ea"/>
              </a:rPr>
              <a:t>确保资料无误后，点击“保存”。</a:t>
            </a:r>
            <a:endParaRPr lang="zh-CN" altLang="en-US" sz="1600"/>
          </a:p>
        </p:txBody>
      </p:sp>
      <p:sp>
        <p:nvSpPr>
          <p:cNvPr id="5" name="上箭头 4"/>
          <p:cNvSpPr/>
          <p:nvPr/>
        </p:nvSpPr>
        <p:spPr>
          <a:xfrm rot="11520000">
            <a:off x="5454015" y="2021205"/>
            <a:ext cx="253365" cy="34607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842510" y="923290"/>
            <a:ext cx="1971675" cy="1076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rgbClr val="FF0000"/>
                </a:solidFill>
              </a:rPr>
              <a:t>3.</a:t>
            </a:r>
            <a:r>
              <a:rPr lang="zh-CN" altLang="en-US" sz="1600">
                <a:solidFill>
                  <a:srgbClr val="FF0000"/>
                </a:solidFill>
              </a:rPr>
              <a:t>点击</a:t>
            </a:r>
            <a:r>
              <a:rPr lang="en-US" altLang="zh-CN" sz="1600">
                <a:solidFill>
                  <a:srgbClr val="FF0000"/>
                </a:solidFill>
              </a:rPr>
              <a:t>“</a:t>
            </a:r>
            <a:r>
              <a:rPr lang="zh-CN" altLang="en-US" sz="1600">
                <a:solidFill>
                  <a:srgbClr val="FF0000"/>
                </a:solidFill>
              </a:rPr>
              <a:t>上传承诺书</a:t>
            </a:r>
            <a:r>
              <a:rPr lang="en-US" altLang="zh-CN" sz="1600">
                <a:solidFill>
                  <a:srgbClr val="FF0000"/>
                </a:solidFill>
              </a:rPr>
              <a:t>\</a:t>
            </a:r>
            <a:r>
              <a:rPr lang="zh-CN" altLang="en-US" sz="1600">
                <a:solidFill>
                  <a:srgbClr val="FF0000"/>
                </a:solidFill>
              </a:rPr>
              <a:t>企业信用报告</a:t>
            </a:r>
            <a:r>
              <a:rPr lang="en-US" altLang="zh-CN" sz="1600">
                <a:solidFill>
                  <a:srgbClr val="FF0000"/>
                </a:solidFill>
              </a:rPr>
              <a:t>”</a:t>
            </a:r>
            <a:r>
              <a:rPr lang="zh-CN" altLang="en-US" sz="1600">
                <a:solidFill>
                  <a:srgbClr val="FF0000"/>
                </a:solidFill>
              </a:rPr>
              <a:t>，企业盖章扫描后上传</a:t>
            </a:r>
            <a:r>
              <a:rPr lang="en-US" altLang="zh-CN" sz="1600">
                <a:solidFill>
                  <a:srgbClr val="FF0000"/>
                </a:solidFill>
              </a:rPr>
              <a:t>“</a:t>
            </a:r>
            <a:r>
              <a:rPr lang="zh-CN" altLang="en-US" sz="1600">
                <a:solidFill>
                  <a:srgbClr val="FF0000"/>
                </a:solidFill>
              </a:rPr>
              <a:t>守重公示系统</a:t>
            </a:r>
            <a:r>
              <a:rPr lang="en-US" altLang="zh-CN" sz="1600">
                <a:solidFill>
                  <a:srgbClr val="FF0000"/>
                </a:solidFill>
              </a:rPr>
              <a:t>”</a:t>
            </a:r>
            <a:r>
              <a:rPr lang="zh-CN" altLang="en-US" sz="1600">
                <a:solidFill>
                  <a:srgbClr val="FF0000"/>
                </a:solidFill>
              </a:rPr>
              <a:t>。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27370" y="3261995"/>
            <a:ext cx="235204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rgbClr val="FF0000"/>
                </a:solidFill>
              </a:rPr>
              <a:t>2.</a:t>
            </a:r>
            <a:r>
              <a:rPr lang="zh-CN" altLang="en-US" sz="1600">
                <a:solidFill>
                  <a:srgbClr val="FF0000"/>
                </a:solidFill>
              </a:rPr>
              <a:t>点击</a:t>
            </a:r>
            <a:r>
              <a:rPr lang="en-US" altLang="zh-CN" sz="1600">
                <a:solidFill>
                  <a:srgbClr val="FF0000"/>
                </a:solidFill>
              </a:rPr>
              <a:t>“</a:t>
            </a:r>
            <a:r>
              <a:rPr lang="zh-CN" altLang="en-US" sz="1600">
                <a:solidFill>
                  <a:srgbClr val="FF0000"/>
                </a:solidFill>
              </a:rPr>
              <a:t>企业信用报告</a:t>
            </a:r>
            <a:r>
              <a:rPr lang="en-US" altLang="zh-CN" sz="1600">
                <a:solidFill>
                  <a:srgbClr val="FF0000"/>
                </a:solidFill>
              </a:rPr>
              <a:t>”</a:t>
            </a:r>
            <a:r>
              <a:rPr lang="zh-CN" altLang="en-US" sz="1600">
                <a:solidFill>
                  <a:srgbClr val="FF0000"/>
                </a:solidFill>
              </a:rPr>
              <a:t>，在</a:t>
            </a:r>
            <a:r>
              <a:rPr lang="en-US" altLang="zh-CN" sz="1600">
                <a:solidFill>
                  <a:srgbClr val="FF0000"/>
                </a:solidFill>
              </a:rPr>
              <a:t>“</a:t>
            </a:r>
            <a:r>
              <a:rPr lang="zh-CN" altLang="en-US" sz="1600">
                <a:solidFill>
                  <a:srgbClr val="FF0000"/>
                </a:solidFill>
              </a:rPr>
              <a:t>信用广东</a:t>
            </a:r>
            <a:r>
              <a:rPr lang="en-US" altLang="zh-CN" sz="1600">
                <a:solidFill>
                  <a:srgbClr val="FF0000"/>
                </a:solidFill>
              </a:rPr>
              <a:t>”</a:t>
            </a:r>
            <a:r>
              <a:rPr lang="zh-CN" altLang="en-US" sz="1600">
                <a:solidFill>
                  <a:srgbClr val="FF0000"/>
                </a:solidFill>
              </a:rPr>
              <a:t>网站下载。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9" name="上箭头 8"/>
          <p:cNvSpPr/>
          <p:nvPr/>
        </p:nvSpPr>
        <p:spPr>
          <a:xfrm rot="10800000">
            <a:off x="3634740" y="1979295"/>
            <a:ext cx="260350" cy="35496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WPS 演示</Application>
  <PresentationFormat>宽屏</PresentationFormat>
  <Paragraphs>16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Calibri Light</vt:lpstr>
      <vt:lpstr>Calibri</vt:lpstr>
      <vt:lpstr>微软雅黑</vt:lpstr>
      <vt:lpstr>Arial Unicode MS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其他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胡婷苑</dc:creator>
  <cp:lastModifiedBy>Administrator</cp:lastModifiedBy>
  <cp:revision>6</cp:revision>
  <dcterms:created xsi:type="dcterms:W3CDTF">2021-01-20T08:25:00Z</dcterms:created>
  <dcterms:modified xsi:type="dcterms:W3CDTF">2021-02-05T07:22:29Z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